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384" r:id="rId2"/>
    <p:sldId id="398" r:id="rId3"/>
    <p:sldId id="399" r:id="rId4"/>
    <p:sldId id="435" r:id="rId5"/>
    <p:sldId id="400" r:id="rId6"/>
    <p:sldId id="431" r:id="rId7"/>
    <p:sldId id="401" r:id="rId8"/>
    <p:sldId id="432" r:id="rId9"/>
    <p:sldId id="433" r:id="rId10"/>
    <p:sldId id="403" r:id="rId11"/>
    <p:sldId id="404" r:id="rId12"/>
    <p:sldId id="434" r:id="rId13"/>
  </p:sldIdLst>
  <p:sldSz cx="9144000" cy="5715000" type="screen16x10"/>
  <p:notesSz cx="6858000" cy="9144000"/>
  <p:defaultTextStyle>
    <a:defPPr>
      <a:defRPr lang="ja-JP"/>
    </a:defPPr>
    <a:lvl1pPr marL="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33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08" autoAdjust="0"/>
    <p:restoredTop sz="90482" autoAdjust="0"/>
  </p:normalViewPr>
  <p:slideViewPr>
    <p:cSldViewPr snapToGrid="0" showGuides="1">
      <p:cViewPr varScale="1">
        <p:scale>
          <a:sx n="110" d="100"/>
          <a:sy n="110" d="100"/>
        </p:scale>
        <p:origin x="120" y="342"/>
      </p:cViewPr>
      <p:guideLst>
        <p:guide orient="horz" pos="175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8A306-5F74-4C93-B26E-9AD32916B652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557B3-051D-4540-99DF-E24C7A999AC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2853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9675" y="1991870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229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23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47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/>
          <a:lstStyle>
            <a:lvl1pPr>
              <a:defRPr u="sng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77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224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57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30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2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635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3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01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0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maps.gsi.go.jp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2786063"/>
            <a:ext cx="9144000" cy="505354"/>
          </a:xfrm>
        </p:spPr>
        <p:txBody>
          <a:bodyPr>
            <a:noAutofit/>
          </a:bodyPr>
          <a:lstStyle/>
          <a:p>
            <a:pPr algn="ctr"/>
            <a:r>
              <a:rPr lang="ja-JP" altLang="en-US" sz="5400" b="1" u="none" dirty="0" smtClean="0">
                <a:solidFill>
                  <a:srgbClr val="0070C0"/>
                </a:solidFill>
                <a:latin typeface="+mj-ea"/>
              </a:rPr>
              <a:t>地理院地図で</a:t>
            </a:r>
            <a:r>
              <a:rPr lang="en-US" altLang="ja-JP" sz="5400" b="1" u="none" dirty="0">
                <a:solidFill>
                  <a:srgbClr val="0070C0"/>
                </a:solidFill>
                <a:latin typeface="+mj-ea"/>
              </a:rPr>
              <a:t>Web MAP</a:t>
            </a:r>
            <a:r>
              <a:rPr lang="ja-JP" altLang="en-US" sz="5400" b="1" u="none" dirty="0">
                <a:solidFill>
                  <a:srgbClr val="0070C0"/>
                </a:solidFill>
                <a:latin typeface="+mj-ea"/>
              </a:rPr>
              <a:t>を</a:t>
            </a:r>
            <a:r>
              <a:rPr lang="ja-JP" altLang="en-US" sz="5400" b="1" u="none" dirty="0" smtClean="0">
                <a:solidFill>
                  <a:srgbClr val="0070C0"/>
                </a:solidFill>
                <a:latin typeface="+mj-ea"/>
              </a:rPr>
              <a:t>作成</a:t>
            </a:r>
            <a:r>
              <a:rPr lang="en-US" altLang="ja-JP" sz="5400" b="1" u="none" dirty="0" smtClean="0">
                <a:solidFill>
                  <a:srgbClr val="0070C0"/>
                </a:solidFill>
                <a:latin typeface="+mj-ea"/>
              </a:rPr>
              <a:t/>
            </a:r>
            <a:br>
              <a:rPr lang="en-US" altLang="ja-JP" sz="5400" b="1" u="none" dirty="0" smtClean="0">
                <a:solidFill>
                  <a:srgbClr val="0070C0"/>
                </a:solidFill>
                <a:latin typeface="+mj-ea"/>
              </a:rPr>
            </a:br>
            <a:r>
              <a:rPr lang="ja-JP" altLang="en-US" sz="5400" b="1" u="none" dirty="0" smtClean="0">
                <a:solidFill>
                  <a:srgbClr val="0070C0"/>
                </a:solidFill>
                <a:latin typeface="+mj-ea"/>
              </a:rPr>
              <a:t>パート１</a:t>
            </a:r>
            <a:endParaRPr lang="ja-JP" altLang="en-US" sz="5400" b="1" u="none" dirty="0">
              <a:solidFill>
                <a:srgbClr val="0070C0"/>
              </a:solidFill>
              <a:latin typeface="+mj-ea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781635" y="5376446"/>
            <a:ext cx="5362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b="1" dirty="0" smtClean="0"/>
              <a:t>※</a:t>
            </a:r>
            <a:r>
              <a:rPr lang="ja-JP" altLang="en-US" sz="1600" b="1" dirty="0" smtClean="0"/>
              <a:t>　パート１は、地理院地図を用いたデータの作成のみ解説</a:t>
            </a:r>
            <a:endParaRPr kumimoji="1" lang="ja-JP" alt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626803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ja-JP" altLang="en-US" sz="3200" b="1" dirty="0">
                <a:solidFill>
                  <a:srgbClr val="0070C0"/>
                </a:solidFill>
              </a:rPr>
              <a:t>データ</a:t>
            </a:r>
            <a:r>
              <a:rPr lang="ja-JP" altLang="en-US" sz="3200" b="1" dirty="0" smtClean="0">
                <a:solidFill>
                  <a:srgbClr val="0070C0"/>
                </a:solidFill>
              </a:rPr>
              <a:t>を保存する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114" y="1005476"/>
            <a:ext cx="4385583" cy="3508467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3843" y="157691"/>
            <a:ext cx="3812458" cy="3049966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06748" y="2485933"/>
            <a:ext cx="3766647" cy="3013317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3228975" y="1590675"/>
            <a:ext cx="171450" cy="1428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直線矢印コネクタ 7"/>
          <p:cNvCxnSpPr/>
          <p:nvPr/>
        </p:nvCxnSpPr>
        <p:spPr>
          <a:xfrm flipV="1">
            <a:off x="3419475" y="1257300"/>
            <a:ext cx="4029075" cy="4000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/>
          <p:cNvSpPr/>
          <p:nvPr/>
        </p:nvSpPr>
        <p:spPr>
          <a:xfrm>
            <a:off x="7626350" y="831850"/>
            <a:ext cx="139700" cy="952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矢印コネクタ 10"/>
          <p:cNvCxnSpPr>
            <a:stCxn id="9" idx="2"/>
          </p:cNvCxnSpPr>
          <p:nvPr/>
        </p:nvCxnSpPr>
        <p:spPr>
          <a:xfrm>
            <a:off x="7696200" y="927100"/>
            <a:ext cx="279400" cy="6635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/>
          <p:cNvSpPr/>
          <p:nvPr/>
        </p:nvSpPr>
        <p:spPr>
          <a:xfrm>
            <a:off x="7766050" y="1657350"/>
            <a:ext cx="492125" cy="1206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7908925" y="3149508"/>
            <a:ext cx="139700" cy="952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矢印コネクタ 13"/>
          <p:cNvCxnSpPr/>
          <p:nvPr/>
        </p:nvCxnSpPr>
        <p:spPr>
          <a:xfrm flipH="1">
            <a:off x="7920378" y="3242113"/>
            <a:ext cx="58397" cy="7105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正方形/長方形 15"/>
          <p:cNvSpPr/>
          <p:nvPr/>
        </p:nvSpPr>
        <p:spPr>
          <a:xfrm>
            <a:off x="7771776" y="3975915"/>
            <a:ext cx="492125" cy="1206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311150" y="4856374"/>
            <a:ext cx="4074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保存ボタンをクリックし、データ形式を選択しデータをダウンロードする。</a:t>
            </a:r>
          </a:p>
        </p:txBody>
      </p:sp>
    </p:spTree>
    <p:extLst>
      <p:ext uri="{BB962C8B-B14F-4D97-AF65-F5344CB8AC3E}">
        <p14:creationId xmlns:p14="http://schemas.microsoft.com/office/powerpoint/2010/main" val="3273025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ja-JP" altLang="en-US" sz="3200" b="1" dirty="0">
                <a:solidFill>
                  <a:srgbClr val="0070C0"/>
                </a:solidFill>
              </a:rPr>
              <a:t>データ</a:t>
            </a:r>
            <a:r>
              <a:rPr lang="ja-JP" altLang="en-US" sz="3200" b="1" dirty="0" smtClean="0">
                <a:solidFill>
                  <a:srgbClr val="0070C0"/>
                </a:solidFill>
              </a:rPr>
              <a:t>を表示する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6973" y="793674"/>
            <a:ext cx="5630053" cy="4504042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3652260" y="5376446"/>
            <a:ext cx="1885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 smtClean="0"/>
              <a:t>Google Earth</a:t>
            </a:r>
            <a:r>
              <a:rPr kumimoji="1" lang="ja-JP" altLang="en-US" sz="1600" b="1" dirty="0" smtClean="0"/>
              <a:t>で表示</a:t>
            </a:r>
          </a:p>
        </p:txBody>
      </p:sp>
    </p:spTree>
    <p:extLst>
      <p:ext uri="{BB962C8B-B14F-4D97-AF65-F5344CB8AC3E}">
        <p14:creationId xmlns:p14="http://schemas.microsoft.com/office/powerpoint/2010/main" val="2574734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グループ化 22"/>
          <p:cNvGrpSpPr/>
          <p:nvPr/>
        </p:nvGrpSpPr>
        <p:grpSpPr>
          <a:xfrm>
            <a:off x="793977" y="154263"/>
            <a:ext cx="7556045" cy="4678993"/>
            <a:chOff x="499384" y="371978"/>
            <a:chExt cx="8644616" cy="5138529"/>
          </a:xfrm>
        </p:grpSpPr>
        <p:pic>
          <p:nvPicPr>
            <p:cNvPr id="3" name="図 2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89600" y="371978"/>
              <a:ext cx="3454400" cy="2361465"/>
            </a:xfrm>
            <a:prstGeom prst="rect">
              <a:avLst/>
            </a:prstGeom>
          </p:spPr>
        </p:pic>
        <p:pic>
          <p:nvPicPr>
            <p:cNvPr id="4" name="図 3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72000" y="1388277"/>
              <a:ext cx="2545897" cy="1163001"/>
            </a:xfrm>
            <a:prstGeom prst="rect">
              <a:avLst/>
            </a:prstGeom>
          </p:spPr>
        </p:pic>
        <p:pic>
          <p:nvPicPr>
            <p:cNvPr id="5" name="図 4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9384" y="3331543"/>
              <a:ext cx="3875313" cy="1769726"/>
            </a:xfrm>
            <a:prstGeom prst="rect">
              <a:avLst/>
            </a:prstGeom>
          </p:spPr>
        </p:pic>
        <p:pic>
          <p:nvPicPr>
            <p:cNvPr id="6" name="図 5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47588" y="2867132"/>
              <a:ext cx="3438537" cy="2643375"/>
            </a:xfrm>
            <a:prstGeom prst="rect">
              <a:avLst/>
            </a:prstGeom>
          </p:spPr>
        </p:pic>
        <p:pic>
          <p:nvPicPr>
            <p:cNvPr id="7" name="図 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9384" y="881453"/>
              <a:ext cx="3869416" cy="1815748"/>
            </a:xfrm>
            <a:prstGeom prst="rect">
              <a:avLst/>
            </a:prstGeom>
          </p:spPr>
        </p:pic>
        <p:sp>
          <p:nvSpPr>
            <p:cNvPr id="8" name="正方形/長方形 7"/>
            <p:cNvSpPr/>
            <p:nvPr/>
          </p:nvSpPr>
          <p:spPr>
            <a:xfrm>
              <a:off x="499384" y="2235200"/>
              <a:ext cx="458559" cy="46200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" name="直線矢印コネクタ 9"/>
            <p:cNvCxnSpPr>
              <a:stCxn id="8" idx="3"/>
            </p:cNvCxnSpPr>
            <p:nvPr/>
          </p:nvCxnSpPr>
          <p:spPr>
            <a:xfrm flipV="1">
              <a:off x="957943" y="2365829"/>
              <a:ext cx="3947886" cy="10037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正方形/長方形 10"/>
            <p:cNvSpPr/>
            <p:nvPr/>
          </p:nvSpPr>
          <p:spPr>
            <a:xfrm>
              <a:off x="6589486" y="2118305"/>
              <a:ext cx="377371" cy="14592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3" name="直線矢印コネクタ 12"/>
            <p:cNvCxnSpPr/>
            <p:nvPr/>
          </p:nvCxnSpPr>
          <p:spPr>
            <a:xfrm>
              <a:off x="6966857" y="2235200"/>
              <a:ext cx="1494518" cy="18081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正方形/長方形 13"/>
            <p:cNvSpPr/>
            <p:nvPr/>
          </p:nvSpPr>
          <p:spPr>
            <a:xfrm>
              <a:off x="8472261" y="2416015"/>
              <a:ext cx="628196" cy="1883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6" name="直線矢印コネクタ 15"/>
            <p:cNvCxnSpPr>
              <a:stCxn id="14" idx="1"/>
            </p:cNvCxnSpPr>
            <p:nvPr/>
          </p:nvCxnSpPr>
          <p:spPr>
            <a:xfrm flipH="1" flipV="1">
              <a:off x="6081486" y="2430057"/>
              <a:ext cx="2390775" cy="8014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正方形/長方形 16"/>
            <p:cNvSpPr/>
            <p:nvPr/>
          </p:nvSpPr>
          <p:spPr>
            <a:xfrm>
              <a:off x="2618649" y="4788934"/>
              <a:ext cx="589008" cy="21849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9" name="直線矢印コネクタ 18"/>
            <p:cNvCxnSpPr/>
            <p:nvPr/>
          </p:nvCxnSpPr>
          <p:spPr>
            <a:xfrm flipV="1">
              <a:off x="3207657" y="4412322"/>
              <a:ext cx="2481943" cy="44700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矢印コネクタ 20"/>
            <p:cNvCxnSpPr/>
            <p:nvPr/>
          </p:nvCxnSpPr>
          <p:spPr>
            <a:xfrm flipH="1">
              <a:off x="4326619" y="2440329"/>
              <a:ext cx="1558925" cy="83618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テキスト ボックス 17"/>
          <p:cNvSpPr txBox="1"/>
          <p:nvPr/>
        </p:nvSpPr>
        <p:spPr>
          <a:xfrm>
            <a:off x="3967507" y="5325576"/>
            <a:ext cx="12089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 smtClean="0"/>
              <a:t>QGIS</a:t>
            </a:r>
            <a:r>
              <a:rPr kumimoji="1" lang="ja-JP" altLang="en-US" sz="1600" b="1" dirty="0" smtClean="0"/>
              <a:t>で表示</a:t>
            </a:r>
          </a:p>
        </p:txBody>
      </p:sp>
    </p:spTree>
    <p:extLst>
      <p:ext uri="{BB962C8B-B14F-4D97-AF65-F5344CB8AC3E}">
        <p14:creationId xmlns:p14="http://schemas.microsoft.com/office/powerpoint/2010/main" val="3469096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地理院地図とは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47313" y="1202426"/>
            <a:ext cx="824937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 smtClean="0"/>
              <a:t>・国土地理院の地図、空中写真を閲覧できるサービス</a:t>
            </a:r>
            <a:endParaRPr kumimoji="1" lang="en-US" altLang="ja-JP" sz="2800" b="1" dirty="0" smtClean="0"/>
          </a:p>
          <a:p>
            <a:endParaRPr lang="en-US" altLang="ja-JP" sz="2800" b="1" dirty="0"/>
          </a:p>
          <a:p>
            <a:r>
              <a:rPr kumimoji="1" lang="ja-JP" altLang="en-US" sz="2800" b="1" dirty="0" smtClean="0"/>
              <a:t>・基準点や土地条件図などの情報が公開されている</a:t>
            </a:r>
            <a:endParaRPr kumimoji="1" lang="en-US" altLang="ja-JP" sz="2800" b="1" dirty="0" smtClean="0"/>
          </a:p>
          <a:p>
            <a:endParaRPr lang="en-US" altLang="ja-JP" sz="2800" b="1" dirty="0"/>
          </a:p>
          <a:p>
            <a:r>
              <a:rPr lang="ja-JP" altLang="en-US" sz="2800" b="1" dirty="0"/>
              <a:t>・災害に関する</a:t>
            </a:r>
            <a:r>
              <a:rPr lang="ja-JP" altLang="en-US" sz="2800" b="1" dirty="0" smtClean="0"/>
              <a:t>情報の更新が早い</a:t>
            </a:r>
            <a:endParaRPr lang="en-US" altLang="ja-JP" sz="2800" b="1" dirty="0" smtClean="0"/>
          </a:p>
          <a:p>
            <a:endParaRPr lang="en-US" altLang="ja-JP" sz="2800" b="1" dirty="0"/>
          </a:p>
          <a:p>
            <a:r>
              <a:rPr lang="ja-JP" altLang="en-US" sz="2800" b="1" dirty="0" smtClean="0"/>
              <a:t>・様々な地図、空中写真をタイルで配信している</a:t>
            </a:r>
            <a:endParaRPr lang="en-US" altLang="ja-JP" sz="2800" b="1" dirty="0" smtClean="0"/>
          </a:p>
          <a:p>
            <a:endParaRPr kumimoji="1" lang="en-US" altLang="ja-JP" sz="2800" b="1" dirty="0"/>
          </a:p>
          <a:p>
            <a:r>
              <a:rPr lang="ja-JP" altLang="en-US" sz="2800" b="1" dirty="0" smtClean="0"/>
              <a:t>・</a:t>
            </a:r>
            <a:r>
              <a:rPr lang="en-US" altLang="ja-JP" sz="2800" b="1" dirty="0" smtClean="0"/>
              <a:t>GitHub</a:t>
            </a:r>
            <a:r>
              <a:rPr lang="ja-JP" altLang="en-US" sz="2800" b="1" dirty="0" smtClean="0"/>
              <a:t>でソースコードが公開されている</a:t>
            </a:r>
            <a:endParaRPr kumimoji="1" lang="ja-JP" alt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196047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3975" y="945960"/>
            <a:ext cx="5376049" cy="4300840"/>
          </a:xfrm>
          <a:prstGeom prst="rect">
            <a:avLst/>
          </a:prstGeom>
        </p:spPr>
      </p:pic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地理院地図を開く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2123636" y="5246800"/>
            <a:ext cx="48967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600" b="1" dirty="0">
                <a:hlinkClick r:id="rId3"/>
              </a:rPr>
              <a:t>http://maps.gsi.go.</a:t>
            </a:r>
            <a:r>
              <a:rPr lang="ja-JP" altLang="en-US" sz="1600" b="1" dirty="0" smtClean="0">
                <a:hlinkClick r:id="rId3"/>
              </a:rPr>
              <a:t>jp</a:t>
            </a:r>
            <a:r>
              <a:rPr lang="ja-JP" altLang="en-US" sz="1600" b="1" dirty="0" smtClean="0"/>
              <a:t>　にアクセスし、地理院地図を開く</a:t>
            </a:r>
            <a:endParaRPr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375564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2012405" y="836022"/>
            <a:ext cx="5100207" cy="4115572"/>
            <a:chOff x="1647371" y="751160"/>
            <a:chExt cx="5849259" cy="4679406"/>
          </a:xfrm>
        </p:grpSpPr>
        <p:pic>
          <p:nvPicPr>
            <p:cNvPr id="3" name="図 2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47371" y="751160"/>
              <a:ext cx="5849258" cy="4679406"/>
            </a:xfrm>
            <a:prstGeom prst="rect">
              <a:avLst/>
            </a:prstGeom>
          </p:spPr>
        </p:pic>
        <p:sp>
          <p:nvSpPr>
            <p:cNvPr id="4" name="正方形/長方形 3"/>
            <p:cNvSpPr/>
            <p:nvPr/>
          </p:nvSpPr>
          <p:spPr>
            <a:xfrm>
              <a:off x="2162630" y="1167029"/>
              <a:ext cx="5334000" cy="15842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正方形/長方形 4"/>
            <p:cNvSpPr/>
            <p:nvPr/>
          </p:nvSpPr>
          <p:spPr>
            <a:xfrm>
              <a:off x="1647371" y="4851808"/>
              <a:ext cx="5849258" cy="5787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>
            <a:noAutofit/>
          </a:bodyPr>
          <a:lstStyle/>
          <a:p>
            <a:r>
              <a:rPr lang="ja-JP" altLang="en-US" sz="3200" b="1" dirty="0">
                <a:solidFill>
                  <a:srgbClr val="0070C0"/>
                </a:solidFill>
              </a:rPr>
              <a:t>機能</a:t>
            </a:r>
            <a:r>
              <a:rPr lang="ja-JP" altLang="en-US" sz="3200" b="1" dirty="0" smtClean="0">
                <a:solidFill>
                  <a:srgbClr val="0070C0"/>
                </a:solidFill>
              </a:rPr>
              <a:t>の説明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768989" y="5134156"/>
            <a:ext cx="56060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/>
              <a:t>上の検索から、住所や緯度経度の検索ができる。</a:t>
            </a:r>
            <a:endParaRPr lang="en-US" altLang="ja-JP" sz="1600" b="1" dirty="0" smtClean="0"/>
          </a:p>
          <a:p>
            <a:r>
              <a:rPr kumimoji="1" lang="ja-JP" altLang="en-US" sz="1600" b="1" dirty="0" smtClean="0"/>
              <a:t>下のボックスに中央カーソルの緯度経度や標高が表示される。</a:t>
            </a:r>
          </a:p>
        </p:txBody>
      </p:sp>
    </p:spTree>
    <p:extLst>
      <p:ext uri="{BB962C8B-B14F-4D97-AF65-F5344CB8AC3E}">
        <p14:creationId xmlns:p14="http://schemas.microsoft.com/office/powerpoint/2010/main" val="1604755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5414" y="603157"/>
            <a:ext cx="5753100" cy="4602480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46985" y="1949329"/>
            <a:ext cx="1685926" cy="140970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46985" y="642803"/>
            <a:ext cx="1685926" cy="63344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1336" y="2445758"/>
            <a:ext cx="734863" cy="179070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060" y="4481146"/>
            <a:ext cx="1662654" cy="594469"/>
          </a:xfrm>
          <a:prstGeom prst="rect">
            <a:avLst/>
          </a:prstGeom>
        </p:spPr>
      </p:pic>
      <p:cxnSp>
        <p:nvCxnSpPr>
          <p:cNvPr id="6" name="直線矢印コネクタ 5"/>
          <p:cNvCxnSpPr/>
          <p:nvPr/>
        </p:nvCxnSpPr>
        <p:spPr>
          <a:xfrm flipV="1">
            <a:off x="1194099" y="1154654"/>
            <a:ext cx="818606" cy="35705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/>
          <p:cNvCxnSpPr/>
          <p:nvPr/>
        </p:nvCxnSpPr>
        <p:spPr>
          <a:xfrm>
            <a:off x="1116199" y="1755545"/>
            <a:ext cx="830786" cy="1937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 flipH="1">
            <a:off x="567082" y="2025511"/>
            <a:ext cx="74978" cy="4202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正方形/長方形 13"/>
          <p:cNvSpPr/>
          <p:nvPr/>
        </p:nvSpPr>
        <p:spPr>
          <a:xfrm>
            <a:off x="642060" y="4481146"/>
            <a:ext cx="1662654" cy="594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2368310" y="563492"/>
            <a:ext cx="391454" cy="338554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2806512" y="1905182"/>
            <a:ext cx="391454" cy="338554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sz="1600" b="1" dirty="0" smtClean="0">
                <a:solidFill>
                  <a:srgbClr val="FF0000"/>
                </a:solidFill>
              </a:rPr>
              <a:t>②</a:t>
            </a:r>
            <a:endParaRPr kumimoji="1" lang="ja-JP" altLang="en-US" sz="1600" b="1" dirty="0" smtClean="0">
              <a:solidFill>
                <a:srgbClr val="FF0000"/>
              </a:solidFill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766087" y="2315625"/>
            <a:ext cx="391454" cy="338554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sz="1600" b="1" dirty="0" smtClean="0">
                <a:solidFill>
                  <a:srgbClr val="FF0000"/>
                </a:solidFill>
              </a:rPr>
              <a:t>③</a:t>
            </a:r>
            <a:endParaRPr kumimoji="1" lang="ja-JP" altLang="en-US" sz="1600" b="1" dirty="0" smtClean="0">
              <a:solidFill>
                <a:srgbClr val="FF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913260" y="4737061"/>
            <a:ext cx="391454" cy="338554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sz="1600" b="1" dirty="0" smtClean="0">
                <a:solidFill>
                  <a:srgbClr val="FF0000"/>
                </a:solidFill>
              </a:rPr>
              <a:t>④</a:t>
            </a:r>
            <a:endParaRPr kumimoji="1" lang="ja-JP" altLang="en-US" sz="1600" b="1" dirty="0" smtClean="0">
              <a:solidFill>
                <a:srgbClr val="FF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6133525" y="751020"/>
            <a:ext cx="2849109" cy="353943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 </a:t>
            </a:r>
            <a:r>
              <a:rPr lang="ja-JP" altLang="en-US" sz="1600" b="1" dirty="0" smtClean="0"/>
              <a:t>表示中の情報：</a:t>
            </a:r>
            <a:endParaRPr lang="en-US" altLang="ja-JP" sz="1600" b="1" dirty="0" smtClean="0"/>
          </a:p>
          <a:p>
            <a:r>
              <a:rPr kumimoji="1" lang="ja-JP" altLang="en-US" sz="1600" b="1" dirty="0" smtClean="0"/>
              <a:t>現在</a:t>
            </a:r>
            <a:r>
              <a:rPr kumimoji="1" lang="ja-JP" altLang="en-US" sz="1600" b="1" dirty="0"/>
              <a:t>表示</a:t>
            </a:r>
            <a:r>
              <a:rPr kumimoji="1" lang="ja-JP" altLang="en-US" sz="1600" b="1" dirty="0" smtClean="0"/>
              <a:t>しているレイヤの詳細などを確認できる。</a:t>
            </a:r>
            <a:endParaRPr kumimoji="1" lang="en-US" altLang="ja-JP" sz="1600" b="1" dirty="0" smtClean="0"/>
          </a:p>
          <a:p>
            <a:endParaRPr lang="en-US" altLang="ja-JP" sz="1600" b="1" dirty="0"/>
          </a:p>
          <a:p>
            <a:r>
              <a:rPr kumimoji="1" lang="ja-JP" altLang="en-US" sz="1600" b="1" dirty="0" smtClean="0"/>
              <a:t>② </a:t>
            </a:r>
            <a:r>
              <a:rPr lang="ja-JP" altLang="en-US" sz="1600" b="1" dirty="0"/>
              <a:t>表示</a:t>
            </a:r>
            <a:r>
              <a:rPr lang="ja-JP" altLang="en-US" sz="1600" b="1" dirty="0" smtClean="0"/>
              <a:t>できる情報：</a:t>
            </a:r>
            <a:endParaRPr lang="en-US" altLang="ja-JP" sz="1600" b="1" dirty="0" smtClean="0"/>
          </a:p>
          <a:p>
            <a:r>
              <a:rPr kumimoji="1" lang="ja-JP" altLang="en-US" sz="1600" b="1" dirty="0" smtClean="0"/>
              <a:t>空中写真や基準点など表示できるレイヤを選択できる。</a:t>
            </a:r>
            <a:endParaRPr kumimoji="1" lang="en-US" altLang="ja-JP" sz="1600" b="1" dirty="0" smtClean="0"/>
          </a:p>
          <a:p>
            <a:endParaRPr lang="en-US" altLang="ja-JP" sz="1600" b="1" dirty="0"/>
          </a:p>
          <a:p>
            <a:r>
              <a:rPr kumimoji="1" lang="ja-JP" altLang="en-US" sz="1600" b="1" dirty="0" smtClean="0"/>
              <a:t>③ 地理院地図について：</a:t>
            </a:r>
            <a:endParaRPr kumimoji="1" lang="en-US" altLang="ja-JP" sz="1600" b="1" dirty="0" smtClean="0"/>
          </a:p>
          <a:p>
            <a:r>
              <a:rPr lang="ja-JP" altLang="en-US" sz="1600" b="1" dirty="0" smtClean="0"/>
              <a:t>ヘルプ、利用規約、お知らせなどが確認できる。</a:t>
            </a:r>
            <a:endParaRPr lang="en-US" altLang="ja-JP" sz="1600" b="1" dirty="0" smtClean="0"/>
          </a:p>
          <a:p>
            <a:endParaRPr kumimoji="1" lang="en-US" altLang="ja-JP" sz="1600" b="1" dirty="0"/>
          </a:p>
          <a:p>
            <a:r>
              <a:rPr lang="ja-JP" altLang="en-US" sz="1600" b="1" dirty="0" smtClean="0"/>
              <a:t>④ベースマップの選択や透過率が選択できる。</a:t>
            </a:r>
            <a:endParaRPr kumimoji="1" lang="ja-JP" alt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3598128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474" y="195263"/>
            <a:ext cx="6477000" cy="5181600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05385" y="885827"/>
            <a:ext cx="1038089" cy="1152524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74010" y="2352676"/>
            <a:ext cx="969464" cy="160020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48299" y="3041244"/>
            <a:ext cx="2343150" cy="1823264"/>
          </a:xfrm>
          <a:prstGeom prst="rect">
            <a:avLst/>
          </a:prstGeom>
        </p:spPr>
      </p:pic>
      <p:cxnSp>
        <p:nvCxnSpPr>
          <p:cNvPr id="7" name="直線矢印コネクタ 6"/>
          <p:cNvCxnSpPr/>
          <p:nvPr/>
        </p:nvCxnSpPr>
        <p:spPr>
          <a:xfrm flipH="1" flipV="1">
            <a:off x="3302598" y="1065007"/>
            <a:ext cx="2560320" cy="1721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/>
          <p:cNvCxnSpPr/>
          <p:nvPr/>
        </p:nvCxnSpPr>
        <p:spPr>
          <a:xfrm flipH="1">
            <a:off x="3143474" y="1516828"/>
            <a:ext cx="2450502" cy="8358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/>
          <p:cNvCxnSpPr/>
          <p:nvPr/>
        </p:nvCxnSpPr>
        <p:spPr>
          <a:xfrm flipH="1">
            <a:off x="5787614" y="1731981"/>
            <a:ext cx="355002" cy="13092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/>
          <p:cNvSpPr txBox="1"/>
          <p:nvPr/>
        </p:nvSpPr>
        <p:spPr>
          <a:xfrm>
            <a:off x="2942520" y="663715"/>
            <a:ext cx="391454" cy="338554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48839" y="2091186"/>
            <a:ext cx="391454" cy="338554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sz="1600" b="1" dirty="0">
                <a:solidFill>
                  <a:srgbClr val="FF0000"/>
                </a:solidFill>
              </a:rPr>
              <a:t>②</a:t>
            </a:r>
            <a:endParaRPr kumimoji="1" lang="ja-JP" altLang="en-US" sz="1600" b="1" dirty="0" smtClean="0">
              <a:solidFill>
                <a:srgbClr val="FF0000"/>
              </a:solidFill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73661" y="3197542"/>
            <a:ext cx="391454" cy="338554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632065" y="751020"/>
            <a:ext cx="2350569" cy="329320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 </a:t>
            </a:r>
            <a:r>
              <a:rPr lang="ja-JP" altLang="en-US" sz="1600" b="1" dirty="0" smtClean="0"/>
              <a:t>表示：  </a:t>
            </a:r>
            <a:endParaRPr lang="en-US" altLang="ja-JP" sz="1600" b="1" dirty="0" smtClean="0"/>
          </a:p>
          <a:p>
            <a:r>
              <a:rPr lang="ja-JP" altLang="en-US" sz="1600" b="1" dirty="0" smtClean="0"/>
              <a:t>地図画面に表示されるカーソルなどを設定できる。 </a:t>
            </a:r>
            <a:endParaRPr lang="en-US" altLang="ja-JP" sz="1600" b="1" dirty="0" smtClean="0"/>
          </a:p>
          <a:p>
            <a:r>
              <a:rPr lang="ja-JP" altLang="en-US" sz="1600" b="1" dirty="0" smtClean="0"/>
              <a:t> </a:t>
            </a:r>
            <a:endParaRPr lang="en-US" altLang="ja-JP" sz="1600" b="1" dirty="0"/>
          </a:p>
          <a:p>
            <a:r>
              <a:rPr kumimoji="1" lang="ja-JP" altLang="en-US" sz="1600" b="1" dirty="0" smtClean="0"/>
              <a:t>② ツール</a:t>
            </a:r>
            <a:r>
              <a:rPr lang="ja-JP" altLang="en-US" sz="1600" b="1" dirty="0" smtClean="0"/>
              <a:t>：  </a:t>
            </a:r>
            <a:endParaRPr lang="en-US" altLang="ja-JP" sz="1600" b="1" dirty="0" smtClean="0"/>
          </a:p>
          <a:p>
            <a:r>
              <a:rPr lang="ja-JP" altLang="en-US" sz="1600" b="1" dirty="0" smtClean="0"/>
              <a:t>ベクトル</a:t>
            </a:r>
            <a:r>
              <a:rPr lang="ja-JP" altLang="en-US" sz="1600" b="1" dirty="0"/>
              <a:t>データ</a:t>
            </a:r>
            <a:r>
              <a:rPr lang="ja-JP" altLang="en-US" sz="1600" b="1" dirty="0" smtClean="0"/>
              <a:t>の作成や計測などができる。  </a:t>
            </a:r>
            <a:endParaRPr lang="en-US" altLang="ja-JP" sz="1600" b="1" dirty="0" smtClean="0"/>
          </a:p>
          <a:p>
            <a:endParaRPr lang="en-US" altLang="ja-JP" sz="1600" b="1" dirty="0"/>
          </a:p>
          <a:p>
            <a:r>
              <a:rPr kumimoji="1" lang="ja-JP" altLang="en-US" sz="1600" b="1" dirty="0" smtClean="0"/>
              <a:t>③ </a:t>
            </a:r>
            <a:r>
              <a:rPr kumimoji="1" lang="en-US" altLang="ja-JP" sz="1600" b="1" dirty="0" smtClean="0"/>
              <a:t>3D</a:t>
            </a:r>
            <a:r>
              <a:rPr kumimoji="1" lang="ja-JP" altLang="en-US" sz="1600" b="1" dirty="0" smtClean="0"/>
              <a:t>：  </a:t>
            </a:r>
            <a:endParaRPr kumimoji="1" lang="en-US" altLang="ja-JP" sz="1600" b="1" dirty="0" smtClean="0"/>
          </a:p>
          <a:p>
            <a:r>
              <a:rPr lang="en-US" altLang="ja-JP" sz="1600" b="1" dirty="0" smtClean="0"/>
              <a:t>3D</a:t>
            </a:r>
            <a:r>
              <a:rPr lang="ja-JP" altLang="en-US" sz="1600" b="1" dirty="0" smtClean="0"/>
              <a:t>表示ができる。データは、</a:t>
            </a:r>
            <a:r>
              <a:rPr lang="en-US" altLang="ja-JP" sz="1600" b="1" dirty="0" smtClean="0"/>
              <a:t>3D</a:t>
            </a:r>
            <a:r>
              <a:rPr lang="ja-JP" altLang="en-US" sz="1600" b="1" dirty="0" smtClean="0"/>
              <a:t>プリンター</a:t>
            </a:r>
            <a:r>
              <a:rPr lang="ja-JP" altLang="en-US" sz="1600" b="1" dirty="0"/>
              <a:t>用</a:t>
            </a:r>
            <a:r>
              <a:rPr lang="ja-JP" altLang="en-US" sz="1600" b="1" dirty="0" smtClean="0"/>
              <a:t>のファイルでダウンロードできる。</a:t>
            </a:r>
            <a:endParaRPr kumimoji="1"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550402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作図する（ポイント）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702" y="832862"/>
            <a:ext cx="4415298" cy="3532238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33257" y="157691"/>
            <a:ext cx="3962400" cy="316992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33257" y="2294193"/>
            <a:ext cx="3962400" cy="3169919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3464859" y="1430768"/>
            <a:ext cx="129092" cy="1183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矢印コネクタ 4"/>
          <p:cNvCxnSpPr/>
          <p:nvPr/>
        </p:nvCxnSpPr>
        <p:spPr>
          <a:xfrm flipV="1">
            <a:off x="3689873" y="1177106"/>
            <a:ext cx="3722146" cy="3428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/>
          <p:cNvCxnSpPr/>
          <p:nvPr/>
        </p:nvCxnSpPr>
        <p:spPr>
          <a:xfrm flipH="1">
            <a:off x="7143078" y="1570616"/>
            <a:ext cx="914400" cy="1957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/>
          <p:cNvSpPr txBox="1"/>
          <p:nvPr/>
        </p:nvSpPr>
        <p:spPr>
          <a:xfrm>
            <a:off x="236669" y="4604273"/>
            <a:ext cx="4464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ポイントの作成ボタンをクリックし、任意の点をクリックする。ポイントの情報を入力し、確定をクリックする。</a:t>
            </a:r>
          </a:p>
        </p:txBody>
      </p:sp>
    </p:spTree>
    <p:extLst>
      <p:ext uri="{BB962C8B-B14F-4D97-AF65-F5344CB8AC3E}">
        <p14:creationId xmlns:p14="http://schemas.microsoft.com/office/powerpoint/2010/main" val="3988596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作図する（ライン）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103" y="820736"/>
            <a:ext cx="4450897" cy="3560717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87661" y="0"/>
            <a:ext cx="3933373" cy="3146698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87660" y="2469242"/>
            <a:ext cx="3933373" cy="3146699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49520" y="4690334"/>
            <a:ext cx="4464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/>
              <a:t>ライン</a:t>
            </a:r>
            <a:r>
              <a:rPr kumimoji="1" lang="ja-JP" altLang="en-US" sz="1600" b="1" dirty="0" smtClean="0"/>
              <a:t>の作成ボタンをクリックし、任意の点をクリックする。ラインの情報を入力し、確定をクリックする。</a:t>
            </a:r>
          </a:p>
        </p:txBody>
      </p:sp>
      <p:sp>
        <p:nvSpPr>
          <p:cNvPr id="8" name="正方形/長方形 7"/>
          <p:cNvSpPr/>
          <p:nvPr/>
        </p:nvSpPr>
        <p:spPr>
          <a:xfrm>
            <a:off x="3560781" y="1412363"/>
            <a:ext cx="129092" cy="1183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矢印コネクタ 8"/>
          <p:cNvCxnSpPr/>
          <p:nvPr/>
        </p:nvCxnSpPr>
        <p:spPr>
          <a:xfrm flipV="1">
            <a:off x="3689873" y="1177106"/>
            <a:ext cx="3722146" cy="3428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/>
          <p:nvPr/>
        </p:nvCxnSpPr>
        <p:spPr>
          <a:xfrm flipH="1">
            <a:off x="7143078" y="1570616"/>
            <a:ext cx="914400" cy="1957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98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作図する（ポリゴン）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4729" y="1058862"/>
            <a:ext cx="4318002" cy="345440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2627" y="1058862"/>
            <a:ext cx="4318000" cy="3454401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3550023" y="1602888"/>
            <a:ext cx="193637" cy="1721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直線矢印コネクタ 7"/>
          <p:cNvCxnSpPr/>
          <p:nvPr/>
        </p:nvCxnSpPr>
        <p:spPr>
          <a:xfrm>
            <a:off x="3743660" y="1688952"/>
            <a:ext cx="3775935" cy="8605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2009546" y="4837369"/>
            <a:ext cx="5124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/>
              <a:t>ポリゴン</a:t>
            </a:r>
            <a:r>
              <a:rPr kumimoji="1" lang="ja-JP" altLang="en-US" sz="1600" b="1" dirty="0" smtClean="0"/>
              <a:t>の作成ボタンをクリックし、任意の点をクリックする。ポリゴンの情報を入力し、確定をクリックする。</a:t>
            </a:r>
          </a:p>
        </p:txBody>
      </p:sp>
    </p:spTree>
    <p:extLst>
      <p:ext uri="{BB962C8B-B14F-4D97-AF65-F5344CB8AC3E}">
        <p14:creationId xmlns:p14="http://schemas.microsoft.com/office/powerpoint/2010/main" val="2357820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kumimoji="1" sz="16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3130</TotalTime>
  <Words>356</Words>
  <Application>Microsoft Office PowerPoint</Application>
  <PresentationFormat>画面に合わせる (16:10)</PresentationFormat>
  <Paragraphs>53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ＭＳ Ｐゴシック</vt:lpstr>
      <vt:lpstr>Arial</vt:lpstr>
      <vt:lpstr>Calibri</vt:lpstr>
      <vt:lpstr>Calibri Light</vt:lpstr>
      <vt:lpstr>Office テーマ</vt:lpstr>
      <vt:lpstr>地理院地図でWeb MAPを作成 パート１</vt:lpstr>
      <vt:lpstr>地理院地図とは</vt:lpstr>
      <vt:lpstr>地理院地図を開く</vt:lpstr>
      <vt:lpstr>機能の説明</vt:lpstr>
      <vt:lpstr>PowerPoint プレゼンテーション</vt:lpstr>
      <vt:lpstr>PowerPoint プレゼンテーション</vt:lpstr>
      <vt:lpstr>作図する（ポイント）</vt:lpstr>
      <vt:lpstr>作図する（ライン）</vt:lpstr>
      <vt:lpstr>作図する（ポリゴン）</vt:lpstr>
      <vt:lpstr>データを保存する</vt:lpstr>
      <vt:lpstr>データを表示する</vt:lpstr>
      <vt:lpstr>PowerPoint プレゼンテーション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yamauchi</dc:creator>
  <cp:lastModifiedBy>yamauchi</cp:lastModifiedBy>
  <cp:revision>174</cp:revision>
  <dcterms:created xsi:type="dcterms:W3CDTF">2015-06-26T03:04:37Z</dcterms:created>
  <dcterms:modified xsi:type="dcterms:W3CDTF">2016-03-15T07:18:14Z</dcterms:modified>
</cp:coreProperties>
</file>

<file path=docProps/thumbnail.jpeg>
</file>